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61" r:id="rId4"/>
    <p:sldId id="274" r:id="rId5"/>
    <p:sldId id="270" r:id="rId6"/>
    <p:sldId id="275" r:id="rId7"/>
    <p:sldId id="272" r:id="rId8"/>
  </p:sldIdLst>
  <p:sldSz cx="9144000" cy="5143500" type="screen16x9"/>
  <p:notesSz cx="6858000" cy="9144000"/>
  <p:embeddedFontLst>
    <p:embeddedFont>
      <p:font typeface="12롯데마트드림Medium" panose="02020603020101020101" pitchFamily="18" charset="-127"/>
      <p:regular r:id="rId10"/>
    </p:embeddedFont>
    <p:embeddedFont>
      <p:font typeface="NanumGothic ExtraBold" panose="020B0600000101010101" charset="-127"/>
      <p:bold r:id="rId11"/>
    </p:embeddedFont>
    <p:embeddedFont>
      <p:font typeface="Roboto" panose="020000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6" autoAdjust="0"/>
  </p:normalViewPr>
  <p:slideViewPr>
    <p:cSldViewPr snapToGrid="0">
      <p:cViewPr varScale="1">
        <p:scale>
          <a:sx n="94" d="100"/>
          <a:sy n="94" d="100"/>
        </p:scale>
        <p:origin x="11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JAB_plj2rbA&amp;list=PLoROMvodv4rPLKxIpqhjhPgdQy7imNkD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8d7eca5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8d7eca5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8d7eca5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8d7eca5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altLang="ko-KR" b="0" i="0" dirty="0">
                <a:effectLst/>
                <a:latin typeface="Roboto" panose="02000000000000000000" pitchFamily="2" charset="0"/>
                <a:hlinkClick r:id="rId3"/>
              </a:rPr>
              <a:t>Stanford CS224W: Machine Learning with Graphs</a:t>
            </a:r>
            <a:endParaRPr lang="en-US" altLang="ko-KR" b="0" i="0" dirty="0">
              <a:effectLst/>
              <a:latin typeface="Roboto" panose="02000000000000000000" pitchFamily="2" charset="0"/>
            </a:endParaRPr>
          </a:p>
          <a:p>
            <a:pPr algn="l"/>
            <a:r>
              <a:rPr lang="ko-KR" altLang="en-US" b="0" i="0" dirty="0">
                <a:effectLst/>
                <a:latin typeface="Roboto" panose="02000000000000000000" pitchFamily="2" charset="0"/>
              </a:rPr>
              <a:t>동영상 </a:t>
            </a:r>
            <a:r>
              <a:rPr lang="en-US" altLang="ko-KR" b="0" i="0" dirty="0">
                <a:effectLst/>
                <a:latin typeface="Roboto" panose="02000000000000000000" pitchFamily="2" charset="0"/>
              </a:rPr>
              <a:t>60</a:t>
            </a:r>
            <a:r>
              <a:rPr lang="ko-KR" altLang="en-US" b="0" i="0" dirty="0">
                <a:effectLst/>
                <a:latin typeface="Roboto" panose="02000000000000000000" pitchFamily="2" charset="0"/>
              </a:rPr>
              <a:t>개조회수 </a:t>
            </a:r>
            <a:r>
              <a:rPr lang="en-US" altLang="ko-KR" b="0" i="0" dirty="0">
                <a:effectLst/>
                <a:latin typeface="Roboto" panose="02000000000000000000" pitchFamily="2" charset="0"/>
              </a:rPr>
              <a:t>560,768</a:t>
            </a:r>
            <a:r>
              <a:rPr lang="ko-KR" altLang="en-US" b="0" i="0" dirty="0" err="1">
                <a:effectLst/>
                <a:latin typeface="Roboto" panose="02000000000000000000" pitchFamily="2" charset="0"/>
              </a:rPr>
              <a:t>회업데이트</a:t>
            </a:r>
            <a:r>
              <a:rPr lang="en-US" altLang="ko-KR" b="0" i="0" dirty="0">
                <a:effectLst/>
                <a:latin typeface="Roboto" panose="02000000000000000000" pitchFamily="2" charset="0"/>
              </a:rPr>
              <a:t>: 3</a:t>
            </a:r>
            <a:r>
              <a:rPr lang="ko-KR" altLang="en-US" b="0" i="0" dirty="0">
                <a:effectLst/>
                <a:latin typeface="Roboto" panose="02000000000000000000" pitchFamily="2" charset="0"/>
              </a:rPr>
              <a:t>일 전</a:t>
            </a:r>
          </a:p>
          <a:p>
            <a:r>
              <a:rPr lang="en-US" altLang="ko-KR" b="0" dirty="0">
                <a:effectLst/>
                <a:latin typeface="Roboto" panose="02000000000000000000" pitchFamily="2" charset="0"/>
              </a:rPr>
              <a:t>This course covers important research on the structure and analysis of such large social and information networks and on models and algorithms that abstract their basic properties. Students will explore how to practically analyze large-scale network data and how to reason about it through models for network structure and evolution.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557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8d7eca5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8d7eca5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3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8d7eca5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8d7eca5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t>GNN </a:t>
            </a:r>
            <a:r>
              <a:rPr lang="ko-KR" altLang="en-US" dirty="0"/>
              <a:t>핵심 → 이웃 노드 정보 이용해 노드 </a:t>
            </a:r>
            <a:r>
              <a:rPr lang="ko-KR" altLang="en-US" dirty="0" err="1"/>
              <a:t>임뺑</a:t>
            </a:r>
            <a:r>
              <a:rPr lang="ko-KR" altLang="en-US" dirty="0"/>
              <a:t> 생성하는 것 </a:t>
            </a:r>
            <a:r>
              <a:rPr lang="en-US" altLang="ko-KR" dirty="0"/>
              <a:t>. </a:t>
            </a:r>
          </a:p>
          <a:p>
            <a:pPr marL="0" lvl="0" indent="0" algn="l" rtl="0">
              <a:spcBef>
                <a:spcPts val="0"/>
              </a:spcBef>
              <a:spcAft>
                <a:spcPts val="0"/>
              </a:spcAft>
              <a:buNone/>
            </a:pPr>
            <a:r>
              <a:rPr lang="en-US" altLang="ko-KR" dirty="0"/>
              <a:t>• GCN </a:t>
            </a:r>
          </a:p>
          <a:p>
            <a:pPr marL="0" lvl="0" indent="0" algn="l" rtl="0">
              <a:spcBef>
                <a:spcPts val="0"/>
              </a:spcBef>
              <a:spcAft>
                <a:spcPts val="0"/>
              </a:spcAft>
              <a:buNone/>
            </a:pPr>
            <a:r>
              <a:rPr lang="en-US" altLang="ko-KR" dirty="0"/>
              <a:t>① element _ </a:t>
            </a:r>
            <a:r>
              <a:rPr lang="en-US" altLang="ko-KR" dirty="0" err="1"/>
              <a:t>wie</a:t>
            </a:r>
            <a:r>
              <a:rPr lang="en-US" altLang="ko-KR" dirty="0"/>
              <a:t> Mean </a:t>
            </a:r>
            <a:r>
              <a:rPr lang="en-US" altLang="ko-KR" dirty="0" err="1"/>
              <a:t>Poolin</a:t>
            </a:r>
            <a:r>
              <a:rPr lang="en-US" altLang="ko-KR" dirty="0"/>
              <a:t> g : </a:t>
            </a:r>
            <a:r>
              <a:rPr lang="ko-KR" altLang="en-US" dirty="0" err="1"/>
              <a:t>이웃모드정보</a:t>
            </a:r>
            <a:r>
              <a:rPr lang="ko-KR" altLang="en-US" dirty="0"/>
              <a:t> 모으기 </a:t>
            </a:r>
            <a:endParaRPr lang="en-US" altLang="ko-KR" dirty="0"/>
          </a:p>
          <a:p>
            <a:pPr marL="0" lvl="0" indent="0" algn="l" rtl="0">
              <a:spcBef>
                <a:spcPts val="0"/>
              </a:spcBef>
              <a:spcAft>
                <a:spcPts val="0"/>
              </a:spcAft>
              <a:buNone/>
            </a:pPr>
            <a:r>
              <a:rPr lang="ko-KR" altLang="en-US" dirty="0"/>
              <a:t>② 선형 변환 </a:t>
            </a:r>
            <a:r>
              <a:rPr lang="en-US" altLang="ko-KR" dirty="0"/>
              <a:t>+ </a:t>
            </a:r>
            <a:r>
              <a:rPr lang="en-US" altLang="ko-KR" dirty="0" err="1"/>
              <a:t>ReLU</a:t>
            </a:r>
            <a:r>
              <a:rPr lang="en-US" altLang="ko-KR" dirty="0"/>
              <a:t> : </a:t>
            </a:r>
            <a:r>
              <a:rPr lang="ko-KR" altLang="en-US" dirty="0"/>
              <a:t>정보 가공 </a:t>
            </a:r>
            <a:endParaRPr lang="en-US" altLang="ko-KR" dirty="0"/>
          </a:p>
          <a:p>
            <a:pPr marL="0" lvl="0" indent="0" algn="l" rtl="0">
              <a:spcBef>
                <a:spcPts val="0"/>
              </a:spcBef>
              <a:spcAft>
                <a:spcPts val="0"/>
              </a:spcAft>
              <a:buNone/>
            </a:pPr>
            <a:r>
              <a:rPr lang="en-US" altLang="ko-KR" dirty="0"/>
              <a:t>• </a:t>
            </a:r>
            <a:r>
              <a:rPr lang="en-US" altLang="ko-KR" dirty="0" err="1"/>
              <a:t>Gmph</a:t>
            </a:r>
            <a:r>
              <a:rPr lang="en-US" altLang="ko-KR" dirty="0"/>
              <a:t> SAGE </a:t>
            </a:r>
          </a:p>
          <a:p>
            <a:pPr marL="0" lvl="0" indent="0" algn="l" rtl="0">
              <a:spcBef>
                <a:spcPts val="0"/>
              </a:spcBef>
              <a:spcAft>
                <a:spcPts val="0"/>
              </a:spcAft>
              <a:buNone/>
            </a:pPr>
            <a:r>
              <a:rPr lang="en-US" altLang="ko-KR" dirty="0"/>
              <a:t>① element _ </a:t>
            </a:r>
            <a:r>
              <a:rPr lang="en-US" altLang="ko-KR" dirty="0" err="1"/>
              <a:t>wie</a:t>
            </a:r>
            <a:r>
              <a:rPr lang="en-US" altLang="ko-KR" dirty="0"/>
              <a:t> Max </a:t>
            </a:r>
            <a:r>
              <a:rPr lang="en-US" altLang="ko-KR" dirty="0" err="1"/>
              <a:t>Pooli</a:t>
            </a:r>
            <a:r>
              <a:rPr lang="en-US" altLang="ko-KR" dirty="0"/>
              <a:t> ng : </a:t>
            </a:r>
            <a:r>
              <a:rPr lang="ko-KR" altLang="en-US" dirty="0"/>
              <a:t>정보 모으기 </a:t>
            </a:r>
            <a:endParaRPr lang="en-US" altLang="ko-KR" dirty="0"/>
          </a:p>
          <a:p>
            <a:pPr marL="0" lvl="0" indent="0" algn="l" rtl="0">
              <a:spcBef>
                <a:spcPts val="0"/>
              </a:spcBef>
              <a:spcAft>
                <a:spcPts val="0"/>
              </a:spcAft>
              <a:buNone/>
            </a:pPr>
            <a:r>
              <a:rPr lang="ko-KR" altLang="en-US" dirty="0"/>
              <a:t>② </a:t>
            </a:r>
            <a:r>
              <a:rPr lang="en-US" altLang="ko-KR" dirty="0"/>
              <a:t>MLP : </a:t>
            </a:r>
            <a:r>
              <a:rPr lang="ko-KR" altLang="en-US" dirty="0"/>
              <a:t>정보 가공</a:t>
            </a:r>
            <a:endParaRPr dirty="0"/>
          </a:p>
        </p:txBody>
      </p:sp>
    </p:spTree>
    <p:extLst>
      <p:ext uri="{BB962C8B-B14F-4D97-AF65-F5344CB8AC3E}">
        <p14:creationId xmlns:p14="http://schemas.microsoft.com/office/powerpoint/2010/main" val="284666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8d7eca5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8d7eca5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8268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1339750" y="2710050"/>
            <a:ext cx="4979400" cy="15650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2500" b="1" dirty="0">
                <a:solidFill>
                  <a:srgbClr val="19264B"/>
                </a:solidFill>
              </a:rPr>
              <a:t>CUAI 스터디 </a:t>
            </a:r>
            <a:r>
              <a:rPr lang="en-US" altLang="ko" sz="2500" b="1" dirty="0">
                <a:solidFill>
                  <a:srgbClr val="19264B"/>
                </a:solidFill>
              </a:rPr>
              <a:t>GNN</a:t>
            </a:r>
            <a:r>
              <a:rPr lang="ko-KR" altLang="en-US" sz="2500" b="1" dirty="0">
                <a:solidFill>
                  <a:srgbClr val="19264B"/>
                </a:solidFill>
              </a:rPr>
              <a:t> </a:t>
            </a:r>
            <a:r>
              <a:rPr lang="ko" sz="2500" b="1" dirty="0">
                <a:solidFill>
                  <a:srgbClr val="19264B"/>
                </a:solidFill>
              </a:rPr>
              <a:t>팀</a:t>
            </a:r>
            <a:endParaRPr sz="2500" b="1" dirty="0">
              <a:solidFill>
                <a:srgbClr val="19264B"/>
              </a:solidFill>
            </a:endParaRPr>
          </a:p>
          <a:p>
            <a:pPr marL="0" lvl="0" indent="0" algn="l" rtl="0">
              <a:lnSpc>
                <a:spcPct val="115000"/>
              </a:lnSpc>
              <a:spcBef>
                <a:spcPts val="0"/>
              </a:spcBef>
              <a:spcAft>
                <a:spcPts val="0"/>
              </a:spcAft>
              <a:buNone/>
            </a:pPr>
            <a:r>
              <a:rPr lang="ko" dirty="0">
                <a:solidFill>
                  <a:srgbClr val="19264B"/>
                </a:solidFill>
              </a:rPr>
              <a:t>2022.0</a:t>
            </a:r>
            <a:r>
              <a:rPr lang="en-US" altLang="ko" dirty="0">
                <a:solidFill>
                  <a:srgbClr val="19264B"/>
                </a:solidFill>
              </a:rPr>
              <a:t>5.10</a:t>
            </a:r>
            <a:endParaRPr dirty="0">
              <a:solidFill>
                <a:srgbClr val="19264B"/>
              </a:solidFill>
            </a:endParaRPr>
          </a:p>
          <a:p>
            <a:pPr marL="0" lvl="0" indent="0" algn="l" rtl="0">
              <a:lnSpc>
                <a:spcPct val="115000"/>
              </a:lnSpc>
              <a:spcBef>
                <a:spcPts val="0"/>
              </a:spcBef>
              <a:spcAft>
                <a:spcPts val="0"/>
              </a:spcAft>
              <a:buNone/>
            </a:pPr>
            <a:endParaRPr dirty="0">
              <a:solidFill>
                <a:srgbClr val="19264B"/>
              </a:solidFill>
            </a:endParaRPr>
          </a:p>
          <a:p>
            <a:pPr marL="0" lvl="0" indent="0" algn="l" rtl="0">
              <a:lnSpc>
                <a:spcPct val="115000"/>
              </a:lnSpc>
              <a:spcBef>
                <a:spcPts val="0"/>
              </a:spcBef>
              <a:spcAft>
                <a:spcPts val="0"/>
              </a:spcAft>
              <a:buNone/>
            </a:pPr>
            <a:endParaRPr dirty="0">
              <a:solidFill>
                <a:srgbClr val="19264B"/>
              </a:solidFill>
            </a:endParaRPr>
          </a:p>
          <a:p>
            <a:pPr marL="0" lvl="0" indent="0" algn="l" rtl="0">
              <a:lnSpc>
                <a:spcPct val="115000"/>
              </a:lnSpc>
              <a:spcBef>
                <a:spcPts val="0"/>
              </a:spcBef>
              <a:spcAft>
                <a:spcPts val="0"/>
              </a:spcAft>
              <a:buNone/>
            </a:pPr>
            <a:r>
              <a:rPr lang="ko" sz="1100" dirty="0">
                <a:solidFill>
                  <a:srgbClr val="19264B"/>
                </a:solidFill>
              </a:rPr>
              <a:t>발표자 :</a:t>
            </a:r>
            <a:r>
              <a:rPr lang="en-US" altLang="ko" sz="1100" dirty="0">
                <a:solidFill>
                  <a:srgbClr val="19264B"/>
                </a:solidFill>
              </a:rPr>
              <a:t> </a:t>
            </a:r>
            <a:r>
              <a:rPr lang="ko-KR" altLang="en-US" sz="1100" dirty="0">
                <a:solidFill>
                  <a:srgbClr val="19264B"/>
                </a:solidFill>
              </a:rPr>
              <a:t>권예진</a:t>
            </a:r>
            <a:endParaRPr sz="1100" dirty="0">
              <a:solidFill>
                <a:srgbClr val="19264B"/>
              </a:solidFill>
            </a:endParaRPr>
          </a:p>
        </p:txBody>
      </p:sp>
      <p:cxnSp>
        <p:nvCxnSpPr>
          <p:cNvPr id="56" name="Google Shape;56;p13"/>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57" name="Google Shape;57;p13"/>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14"/>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64" name="Google Shape;64;p14"/>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
        <p:nvSpPr>
          <p:cNvPr id="65" name="Google Shape;65;p14"/>
          <p:cNvSpPr/>
          <p:nvPr/>
        </p:nvSpPr>
        <p:spPr>
          <a:xfrm>
            <a:off x="1599250" y="1262100"/>
            <a:ext cx="4287600" cy="3414600"/>
          </a:xfrm>
          <a:prstGeom prst="rect">
            <a:avLst/>
          </a:prstGeom>
          <a:solidFill>
            <a:srgbClr val="EFEFEF"/>
          </a:solidFill>
          <a:ln w="38100" cap="flat" cmpd="sng">
            <a:solidFill>
              <a:srgbClr val="19264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200" dirty="0"/>
              <a:t>이곳에 만나서 찍은 사진을 넣어주세요.</a:t>
            </a:r>
            <a:endParaRPr sz="1200" dirty="0"/>
          </a:p>
          <a:p>
            <a:pPr marL="0" lvl="0" indent="0" algn="ctr" rtl="0">
              <a:spcBef>
                <a:spcPts val="0"/>
              </a:spcBef>
              <a:spcAft>
                <a:spcPts val="0"/>
              </a:spcAft>
              <a:buNone/>
            </a:pPr>
            <a:r>
              <a:rPr lang="ko" sz="1200" dirty="0"/>
              <a:t>(비대면일 경우엔 화면 캡쳐 이용)</a:t>
            </a:r>
            <a:endParaRPr sz="1200" dirty="0"/>
          </a:p>
          <a:p>
            <a:pPr marL="0" lvl="0" indent="0" algn="ctr" rtl="0">
              <a:spcBef>
                <a:spcPts val="0"/>
              </a:spcBef>
              <a:spcAft>
                <a:spcPts val="0"/>
              </a:spcAft>
              <a:buNone/>
            </a:pPr>
            <a:r>
              <a:rPr lang="ko" sz="1200" dirty="0"/>
              <a:t>얼굴이 나오게 찍어주셔야 합니다:D</a:t>
            </a:r>
            <a:endParaRPr sz="1200" dirty="0"/>
          </a:p>
        </p:txBody>
      </p:sp>
      <p:sp>
        <p:nvSpPr>
          <p:cNvPr id="66" name="Google Shape;66;p14"/>
          <p:cNvSpPr txBox="1"/>
          <p:nvPr/>
        </p:nvSpPr>
        <p:spPr>
          <a:xfrm>
            <a:off x="1408975" y="306875"/>
            <a:ext cx="4979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2000">
                <a:solidFill>
                  <a:srgbClr val="19264B"/>
                </a:solidFill>
                <a:latin typeface="NanumGothic ExtraBold"/>
                <a:ea typeface="NanumGothic ExtraBold"/>
                <a:cs typeface="NanumGothic ExtraBold"/>
                <a:sym typeface="NanumGothic ExtraBold"/>
              </a:rPr>
              <a:t>스터디원 소개 및 만남 인증</a:t>
            </a:r>
            <a:endParaRPr sz="2000">
              <a:solidFill>
                <a:srgbClr val="19264B"/>
              </a:solidFill>
              <a:latin typeface="NanumGothic ExtraBold"/>
              <a:ea typeface="NanumGothic ExtraBold"/>
              <a:cs typeface="NanumGothic ExtraBold"/>
              <a:sym typeface="NanumGothic ExtraBold"/>
            </a:endParaRPr>
          </a:p>
        </p:txBody>
      </p:sp>
      <p:sp>
        <p:nvSpPr>
          <p:cNvPr id="67" name="Google Shape;67;p14"/>
          <p:cNvSpPr txBox="1"/>
          <p:nvPr/>
        </p:nvSpPr>
        <p:spPr>
          <a:xfrm>
            <a:off x="6466872" y="1909553"/>
            <a:ext cx="2282100"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sz="2000" b="1" dirty="0">
                <a:solidFill>
                  <a:srgbClr val="19264B"/>
                </a:solidFill>
                <a:latin typeface="12롯데마트드림Medium" panose="02020603020101020101" pitchFamily="18" charset="-127"/>
                <a:ea typeface="12롯데마트드림Medium" panose="02020603020101020101" pitchFamily="18" charset="-127"/>
              </a:rPr>
              <a:t>5.2</a:t>
            </a:r>
            <a:r>
              <a:rPr lang="ko-KR" altLang="en-US" sz="2000" b="1" dirty="0">
                <a:solidFill>
                  <a:srgbClr val="19264B"/>
                </a:solidFill>
                <a:latin typeface="12롯데마트드림Medium" panose="02020603020101020101" pitchFamily="18" charset="-127"/>
                <a:ea typeface="12롯데마트드림Medium" panose="02020603020101020101" pitchFamily="18" charset="-127"/>
              </a:rPr>
              <a:t> </a:t>
            </a:r>
            <a:r>
              <a:rPr lang="en-US" altLang="ko-KR" sz="2000" b="1" dirty="0">
                <a:solidFill>
                  <a:srgbClr val="19264B"/>
                </a:solidFill>
                <a:latin typeface="12롯데마트드림Medium" panose="02020603020101020101" pitchFamily="18" charset="-127"/>
                <a:ea typeface="12롯데마트드림Medium" panose="02020603020101020101" pitchFamily="18" charset="-127"/>
              </a:rPr>
              <a:t>10:00 PM </a:t>
            </a:r>
          </a:p>
          <a:p>
            <a:pPr marL="0" lvl="0" indent="0" algn="l" rtl="0">
              <a:spcBef>
                <a:spcPts val="0"/>
              </a:spcBef>
              <a:spcAft>
                <a:spcPts val="0"/>
              </a:spcAft>
              <a:buNone/>
            </a:pPr>
            <a:r>
              <a:rPr lang="ko-KR" altLang="en-US" sz="2000" b="1" dirty="0">
                <a:solidFill>
                  <a:srgbClr val="19264B"/>
                </a:solidFill>
                <a:latin typeface="12롯데마트드림Medium" panose="02020603020101020101" pitchFamily="18" charset="-127"/>
                <a:ea typeface="12롯데마트드림Medium" panose="02020603020101020101" pitchFamily="18" charset="-127"/>
              </a:rPr>
              <a:t>세 번째 스터디 </a:t>
            </a:r>
            <a:endParaRPr lang="en-US" altLang="ko" sz="2000" b="1" dirty="0">
              <a:solidFill>
                <a:srgbClr val="19264B"/>
              </a:solidFill>
              <a:latin typeface="12롯데마트드림Medium" panose="02020603020101020101" pitchFamily="18" charset="-127"/>
              <a:ea typeface="12롯데마트드림Medium" panose="02020603020101020101" pitchFamily="18" charset="-127"/>
            </a:endParaRPr>
          </a:p>
          <a:p>
            <a:pPr marL="0" lvl="0" indent="0" algn="l" rtl="0">
              <a:spcBef>
                <a:spcPts val="0"/>
              </a:spcBef>
              <a:spcAft>
                <a:spcPts val="0"/>
              </a:spcAft>
              <a:buNone/>
            </a:pPr>
            <a:endParaRPr lang="en-US" altLang="ko" b="1" dirty="0">
              <a:latin typeface="12롯데마트드림Medium" panose="02020603020101020101" pitchFamily="18" charset="-127"/>
              <a:ea typeface="12롯데마트드림Medium" panose="02020603020101020101" pitchFamily="18" charset="-127"/>
            </a:endParaRPr>
          </a:p>
          <a:p>
            <a:pPr marL="0" lvl="0" indent="0" algn="l" rtl="0">
              <a:spcBef>
                <a:spcPts val="0"/>
              </a:spcBef>
              <a:spcAft>
                <a:spcPts val="0"/>
              </a:spcAft>
              <a:buNone/>
            </a:pPr>
            <a:r>
              <a:rPr lang="en-US" altLang="ko" b="1" dirty="0">
                <a:latin typeface="12롯데마트드림Medium" panose="02020603020101020101" pitchFamily="18" charset="-127"/>
                <a:ea typeface="12롯데마트드림Medium" panose="02020603020101020101" pitchFamily="18" charset="-127"/>
              </a:rPr>
              <a:t>&lt;</a:t>
            </a:r>
            <a:r>
              <a:rPr lang="ko-KR" altLang="en-US" b="1" dirty="0">
                <a:latin typeface="12롯데마트드림Medium" panose="02020603020101020101" pitchFamily="18" charset="-127"/>
                <a:ea typeface="12롯데마트드림Medium" panose="02020603020101020101" pitchFamily="18" charset="-127"/>
              </a:rPr>
              <a:t>참석자</a:t>
            </a:r>
            <a:r>
              <a:rPr lang="en-US" altLang="ko-KR" b="1" dirty="0">
                <a:latin typeface="12롯데마트드림Medium" panose="02020603020101020101" pitchFamily="18" charset="-127"/>
                <a:ea typeface="12롯데마트드림Medium" panose="02020603020101020101" pitchFamily="18" charset="-127"/>
              </a:rPr>
              <a:t>&gt;</a:t>
            </a:r>
            <a:endParaRPr lang="en-US" altLang="ko" b="1" dirty="0">
              <a:latin typeface="12롯데마트드림Medium" panose="02020603020101020101" pitchFamily="18" charset="-127"/>
              <a:ea typeface="12롯데마트드림Medium" panose="02020603020101020101" pitchFamily="18" charset="-127"/>
            </a:endParaRPr>
          </a:p>
          <a:p>
            <a:pPr marL="0" lvl="0" indent="0" algn="l" rtl="0">
              <a:spcBef>
                <a:spcPts val="0"/>
              </a:spcBef>
              <a:spcAft>
                <a:spcPts val="0"/>
              </a:spcAft>
              <a:buNone/>
            </a:pPr>
            <a:r>
              <a:rPr lang="ko" b="1" dirty="0">
                <a:latin typeface="12롯데마트드림Medium" panose="02020603020101020101" pitchFamily="18" charset="-127"/>
                <a:ea typeface="12롯데마트드림Medium" panose="02020603020101020101" pitchFamily="18" charset="-127"/>
              </a:rPr>
              <a:t>스터디원 : </a:t>
            </a:r>
            <a:r>
              <a:rPr lang="ko-KR" altLang="en-US" b="1" dirty="0">
                <a:latin typeface="12롯데마트드림Medium" panose="02020603020101020101" pitchFamily="18" charset="-127"/>
                <a:ea typeface="12롯데마트드림Medium" panose="02020603020101020101" pitchFamily="18" charset="-127"/>
              </a:rPr>
              <a:t>권예진</a:t>
            </a:r>
            <a:endParaRPr b="1" dirty="0">
              <a:latin typeface="12롯데마트드림Medium" panose="02020603020101020101" pitchFamily="18" charset="-127"/>
              <a:ea typeface="12롯데마트드림Medium" panose="02020603020101020101" pitchFamily="18" charset="-127"/>
            </a:endParaRPr>
          </a:p>
          <a:p>
            <a:pPr marL="0" lvl="0" indent="0" algn="l" rtl="0">
              <a:spcBef>
                <a:spcPts val="0"/>
              </a:spcBef>
              <a:spcAft>
                <a:spcPts val="0"/>
              </a:spcAft>
              <a:buNone/>
            </a:pPr>
            <a:r>
              <a:rPr lang="ko" b="1" dirty="0">
                <a:latin typeface="12롯데마트드림Medium" panose="02020603020101020101" pitchFamily="18" charset="-127"/>
                <a:ea typeface="12롯데마트드림Medium" panose="02020603020101020101" pitchFamily="18" charset="-127"/>
              </a:rPr>
              <a:t>스터디원 : </a:t>
            </a:r>
            <a:r>
              <a:rPr lang="ko-KR" altLang="en-US" b="1" dirty="0">
                <a:latin typeface="12롯데마트드림Medium" panose="02020603020101020101" pitchFamily="18" charset="-127"/>
                <a:ea typeface="12롯데마트드림Medium" panose="02020603020101020101" pitchFamily="18" charset="-127"/>
              </a:rPr>
              <a:t>이하윤</a:t>
            </a:r>
            <a:endParaRPr b="1" dirty="0">
              <a:latin typeface="12롯데마트드림Medium" panose="02020603020101020101" pitchFamily="18" charset="-127"/>
              <a:ea typeface="12롯데마트드림Medium" panose="02020603020101020101" pitchFamily="18" charset="-127"/>
            </a:endParaRPr>
          </a:p>
          <a:p>
            <a:pPr marL="0" lvl="0" indent="0" algn="l" rtl="0">
              <a:spcBef>
                <a:spcPts val="0"/>
              </a:spcBef>
              <a:spcAft>
                <a:spcPts val="0"/>
              </a:spcAft>
              <a:buNone/>
            </a:pPr>
            <a:r>
              <a:rPr lang="ko" b="1" dirty="0">
                <a:latin typeface="12롯데마트드림Medium" panose="02020603020101020101" pitchFamily="18" charset="-127"/>
                <a:ea typeface="12롯데마트드림Medium" panose="02020603020101020101" pitchFamily="18" charset="-127"/>
              </a:rPr>
              <a:t>스터디원 : </a:t>
            </a:r>
            <a:r>
              <a:rPr lang="ko-KR" altLang="en-US" b="1" dirty="0" err="1">
                <a:latin typeface="12롯데마트드림Medium" panose="02020603020101020101" pitchFamily="18" charset="-127"/>
                <a:ea typeface="12롯데마트드림Medium" panose="02020603020101020101" pitchFamily="18" charset="-127"/>
              </a:rPr>
              <a:t>배병현</a:t>
            </a:r>
            <a:endParaRPr lang="en-US" altLang="ko-KR" b="1" dirty="0">
              <a:latin typeface="12롯데마트드림Medium" panose="02020603020101020101" pitchFamily="18" charset="-127"/>
              <a:ea typeface="12롯데마트드림Medium" panose="02020603020101020101" pitchFamily="18" charset="-127"/>
            </a:endParaRPr>
          </a:p>
        </p:txBody>
      </p:sp>
      <p:pic>
        <p:nvPicPr>
          <p:cNvPr id="3" name="그림 2">
            <a:extLst>
              <a:ext uri="{FF2B5EF4-FFF2-40B4-BE49-F238E27FC236}">
                <a16:creationId xmlns:a16="http://schemas.microsoft.com/office/drawing/2014/main" id="{FBB59BF8-F226-47EC-84BB-EC8C6C4D4700}"/>
              </a:ext>
            </a:extLst>
          </p:cNvPr>
          <p:cNvPicPr>
            <a:picLocks noChangeAspect="1"/>
          </p:cNvPicPr>
          <p:nvPr/>
        </p:nvPicPr>
        <p:blipFill rotWithShape="1">
          <a:blip r:embed="rId4"/>
          <a:srcRect t="12679"/>
          <a:stretch/>
        </p:blipFill>
        <p:spPr>
          <a:xfrm>
            <a:off x="1599238" y="1859374"/>
            <a:ext cx="4285484" cy="2104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16"/>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82" name="Google Shape;82;p16"/>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
        <p:nvSpPr>
          <p:cNvPr id="83" name="Google Shape;83;p16"/>
          <p:cNvSpPr txBox="1"/>
          <p:nvPr/>
        </p:nvSpPr>
        <p:spPr>
          <a:xfrm>
            <a:off x="1408975" y="306875"/>
            <a:ext cx="49794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dirty="0">
                <a:solidFill>
                  <a:srgbClr val="19264B"/>
                </a:solidFill>
                <a:latin typeface="NanumGothic ExtraBold"/>
                <a:ea typeface="NanumGothic ExtraBold"/>
                <a:cs typeface="NanumGothic ExtraBold"/>
                <a:sym typeface="NanumGothic ExtraBold"/>
              </a:rPr>
              <a:t>스터디 소개</a:t>
            </a:r>
            <a:endParaRPr sz="2000" dirty="0">
              <a:solidFill>
                <a:srgbClr val="19264B"/>
              </a:solidFill>
              <a:latin typeface="NanumGothic ExtraBold"/>
              <a:ea typeface="NanumGothic ExtraBold"/>
              <a:cs typeface="NanumGothic ExtraBold"/>
              <a:sym typeface="NanumGothic ExtraBold"/>
            </a:endParaRPr>
          </a:p>
        </p:txBody>
      </p:sp>
      <p:sp>
        <p:nvSpPr>
          <p:cNvPr id="11" name="TextBox 10">
            <a:extLst>
              <a:ext uri="{FF2B5EF4-FFF2-40B4-BE49-F238E27FC236}">
                <a16:creationId xmlns:a16="http://schemas.microsoft.com/office/drawing/2014/main" id="{B8E619DF-E29C-45C2-AD4D-99D0E65711AE}"/>
              </a:ext>
            </a:extLst>
          </p:cNvPr>
          <p:cNvSpPr txBox="1"/>
          <p:nvPr/>
        </p:nvSpPr>
        <p:spPr>
          <a:xfrm>
            <a:off x="1477734" y="4036435"/>
            <a:ext cx="6188529" cy="646331"/>
          </a:xfrm>
          <a:prstGeom prst="rect">
            <a:avLst/>
          </a:prstGeom>
          <a:noFill/>
        </p:spPr>
        <p:txBody>
          <a:bodyPr wrap="square">
            <a:spAutoFit/>
          </a:bodyPr>
          <a:lstStyle/>
          <a:p>
            <a:r>
              <a:rPr lang="en-US" altLang="ko-KR" sz="2000" b="1" i="0" dirty="0">
                <a:solidFill>
                  <a:srgbClr val="19264B"/>
                </a:solidFill>
                <a:effectLst/>
                <a:latin typeface="12롯데마트드림Medium" panose="02020603020101020101" pitchFamily="18" charset="-127"/>
                <a:ea typeface="12롯데마트드림Medium" panose="02020603020101020101" pitchFamily="18" charset="-127"/>
              </a:rPr>
              <a:t>Stanford CS224W: Machine Learning with Graphs</a:t>
            </a:r>
          </a:p>
          <a:p>
            <a:r>
              <a:rPr lang="en-US" altLang="ko-KR" sz="1600" b="1" dirty="0">
                <a:solidFill>
                  <a:schemeClr val="tx1"/>
                </a:solidFill>
                <a:latin typeface="12롯데마트드림Medium" panose="02020603020101020101" pitchFamily="18" charset="-127"/>
                <a:ea typeface="12롯데마트드림Medium" panose="02020603020101020101" pitchFamily="18" charset="-127"/>
              </a:rPr>
              <a:t>research on the structure and analysis of Graph Neural Network</a:t>
            </a:r>
            <a:endParaRPr lang="ko-KR" altLang="en-US" sz="1600" dirty="0">
              <a:solidFill>
                <a:schemeClr val="tx1"/>
              </a:solidFill>
              <a:latin typeface="12롯데마트드림Medium" panose="02020603020101020101" pitchFamily="18" charset="-127"/>
              <a:ea typeface="12롯데마트드림Medium" panose="02020603020101020101" pitchFamily="18" charset="-127"/>
            </a:endParaRPr>
          </a:p>
        </p:txBody>
      </p:sp>
      <p:pic>
        <p:nvPicPr>
          <p:cNvPr id="3" name="그림 2">
            <a:extLst>
              <a:ext uri="{FF2B5EF4-FFF2-40B4-BE49-F238E27FC236}">
                <a16:creationId xmlns:a16="http://schemas.microsoft.com/office/drawing/2014/main" id="{C6BE1B5E-D753-406C-B395-7089FDA6D1FC}"/>
              </a:ext>
            </a:extLst>
          </p:cNvPr>
          <p:cNvPicPr>
            <a:picLocks noChangeAspect="1"/>
          </p:cNvPicPr>
          <p:nvPr/>
        </p:nvPicPr>
        <p:blipFill>
          <a:blip r:embed="rId4"/>
          <a:stretch>
            <a:fillRect/>
          </a:stretch>
        </p:blipFill>
        <p:spPr>
          <a:xfrm>
            <a:off x="1477735" y="845454"/>
            <a:ext cx="6698839" cy="2836375"/>
          </a:xfrm>
          <a:prstGeom prst="rect">
            <a:avLst/>
          </a:prstGeom>
        </p:spPr>
      </p:pic>
    </p:spTree>
    <p:extLst>
      <p:ext uri="{BB962C8B-B14F-4D97-AF65-F5344CB8AC3E}">
        <p14:creationId xmlns:p14="http://schemas.microsoft.com/office/powerpoint/2010/main" val="362492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16"/>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82" name="Google Shape;82;p16"/>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
        <p:nvSpPr>
          <p:cNvPr id="83" name="Google Shape;83;p16"/>
          <p:cNvSpPr txBox="1"/>
          <p:nvPr/>
        </p:nvSpPr>
        <p:spPr>
          <a:xfrm>
            <a:off x="1408975" y="306875"/>
            <a:ext cx="49794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dirty="0">
                <a:solidFill>
                  <a:srgbClr val="19264B"/>
                </a:solidFill>
                <a:latin typeface="NanumGothic ExtraBold"/>
                <a:ea typeface="NanumGothic ExtraBold"/>
                <a:cs typeface="NanumGothic ExtraBold"/>
                <a:sym typeface="NanumGothic ExtraBold"/>
              </a:rPr>
              <a:t>권예진 </a:t>
            </a:r>
            <a:r>
              <a:rPr lang="ko-KR" altLang="en-US" sz="2000" dirty="0" err="1">
                <a:solidFill>
                  <a:srgbClr val="19264B"/>
                </a:solidFill>
                <a:latin typeface="NanumGothic ExtraBold"/>
                <a:ea typeface="NanumGothic ExtraBold"/>
                <a:cs typeface="NanumGothic ExtraBold"/>
                <a:sym typeface="NanumGothic ExtraBold"/>
              </a:rPr>
              <a:t>스터디원</a:t>
            </a:r>
            <a:r>
              <a:rPr lang="ko-KR" altLang="en-US" sz="2000" dirty="0">
                <a:solidFill>
                  <a:srgbClr val="19264B"/>
                </a:solidFill>
                <a:latin typeface="NanumGothic ExtraBold"/>
                <a:ea typeface="NanumGothic ExtraBold"/>
                <a:cs typeface="NanumGothic ExtraBold"/>
                <a:sym typeface="NanumGothic ExtraBold"/>
              </a:rPr>
              <a:t> 발표</a:t>
            </a:r>
            <a:endParaRPr sz="2000" dirty="0">
              <a:solidFill>
                <a:srgbClr val="19264B"/>
              </a:solidFill>
              <a:latin typeface="NanumGothic ExtraBold"/>
              <a:ea typeface="NanumGothic ExtraBold"/>
              <a:cs typeface="NanumGothic ExtraBold"/>
              <a:sym typeface="NanumGothic ExtraBold"/>
            </a:endParaRPr>
          </a:p>
        </p:txBody>
      </p:sp>
      <p:sp>
        <p:nvSpPr>
          <p:cNvPr id="18" name="TextBox 17">
            <a:extLst>
              <a:ext uri="{FF2B5EF4-FFF2-40B4-BE49-F238E27FC236}">
                <a16:creationId xmlns:a16="http://schemas.microsoft.com/office/drawing/2014/main" id="{CF16B67E-828A-4305-ADF6-9630A6483076}"/>
              </a:ext>
            </a:extLst>
          </p:cNvPr>
          <p:cNvSpPr txBox="1"/>
          <p:nvPr/>
        </p:nvSpPr>
        <p:spPr>
          <a:xfrm>
            <a:off x="1408975" y="1055550"/>
            <a:ext cx="6624682" cy="369332"/>
          </a:xfrm>
          <a:prstGeom prst="rect">
            <a:avLst/>
          </a:prstGeom>
          <a:noFill/>
        </p:spPr>
        <p:txBody>
          <a:bodyPr wrap="square">
            <a:spAutoFit/>
          </a:bodyPr>
          <a:lstStyle/>
          <a:p>
            <a:pPr marL="0" lvl="0" indent="0" algn="l" rtl="0">
              <a:spcBef>
                <a:spcPts val="0"/>
              </a:spcBef>
              <a:spcAft>
                <a:spcPts val="0"/>
              </a:spcAft>
              <a:buNone/>
            </a:pPr>
            <a:r>
              <a:rPr lang="en-US" altLang="ko-KR" sz="1800" b="1" dirty="0">
                <a:solidFill>
                  <a:srgbClr val="19264B"/>
                </a:solidFill>
                <a:latin typeface="12롯데마트드림Medium" panose="02020603020101020101" pitchFamily="18" charset="-127"/>
                <a:ea typeface="12롯데마트드림Medium" panose="02020603020101020101" pitchFamily="18" charset="-127"/>
              </a:rPr>
              <a:t>Lecture 8.3 - Setting up GNN Prediction Tasks</a:t>
            </a:r>
          </a:p>
        </p:txBody>
      </p:sp>
      <p:grpSp>
        <p:nvGrpSpPr>
          <p:cNvPr id="7" name="그룹 6">
            <a:extLst>
              <a:ext uri="{FF2B5EF4-FFF2-40B4-BE49-F238E27FC236}">
                <a16:creationId xmlns:a16="http://schemas.microsoft.com/office/drawing/2014/main" id="{26561A54-0C4C-4FC4-A017-9BADE5A1C730}"/>
              </a:ext>
            </a:extLst>
          </p:cNvPr>
          <p:cNvGrpSpPr/>
          <p:nvPr/>
        </p:nvGrpSpPr>
        <p:grpSpPr>
          <a:xfrm>
            <a:off x="1341067" y="1591800"/>
            <a:ext cx="7638222" cy="2996532"/>
            <a:chOff x="1308411" y="1591800"/>
            <a:chExt cx="7638222" cy="2996532"/>
          </a:xfrm>
        </p:grpSpPr>
        <p:pic>
          <p:nvPicPr>
            <p:cNvPr id="3" name="그림 2">
              <a:extLst>
                <a:ext uri="{FF2B5EF4-FFF2-40B4-BE49-F238E27FC236}">
                  <a16:creationId xmlns:a16="http://schemas.microsoft.com/office/drawing/2014/main" id="{6A3905C1-BAE4-43FB-AFB0-DE385A90776E}"/>
                </a:ext>
              </a:extLst>
            </p:cNvPr>
            <p:cNvPicPr>
              <a:picLocks noChangeAspect="1"/>
            </p:cNvPicPr>
            <p:nvPr/>
          </p:nvPicPr>
          <p:blipFill rotWithShape="1">
            <a:blip r:embed="rId4"/>
            <a:srcRect t="20065" r="25715" b="3557"/>
            <a:stretch/>
          </p:blipFill>
          <p:spPr>
            <a:xfrm>
              <a:off x="1308411" y="2191678"/>
              <a:ext cx="3107759" cy="1797330"/>
            </a:xfrm>
            <a:prstGeom prst="rect">
              <a:avLst/>
            </a:prstGeom>
            <a:ln w="28575">
              <a:solidFill>
                <a:schemeClr val="tx1">
                  <a:lumMod val="50000"/>
                  <a:lumOff val="50000"/>
                </a:schemeClr>
              </a:solidFill>
            </a:ln>
          </p:spPr>
        </p:pic>
        <p:pic>
          <p:nvPicPr>
            <p:cNvPr id="5" name="그림 4">
              <a:extLst>
                <a:ext uri="{FF2B5EF4-FFF2-40B4-BE49-F238E27FC236}">
                  <a16:creationId xmlns:a16="http://schemas.microsoft.com/office/drawing/2014/main" id="{CB3BF86C-0928-432C-99B9-C4FDDD815F55}"/>
                </a:ext>
              </a:extLst>
            </p:cNvPr>
            <p:cNvPicPr>
              <a:picLocks noChangeAspect="1"/>
            </p:cNvPicPr>
            <p:nvPr/>
          </p:nvPicPr>
          <p:blipFill rotWithShape="1">
            <a:blip r:embed="rId5"/>
            <a:srcRect l="7387" t="16437" r="28661" b="2064"/>
            <a:stretch/>
          </p:blipFill>
          <p:spPr>
            <a:xfrm>
              <a:off x="4908895" y="1634978"/>
              <a:ext cx="4037738" cy="2894402"/>
            </a:xfrm>
            <a:prstGeom prst="rect">
              <a:avLst/>
            </a:prstGeom>
            <a:ln w="38100">
              <a:solidFill>
                <a:schemeClr val="bg2">
                  <a:lumMod val="20000"/>
                  <a:lumOff val="80000"/>
                </a:schemeClr>
              </a:solidFill>
            </a:ln>
          </p:spPr>
        </p:pic>
        <p:sp>
          <p:nvSpPr>
            <p:cNvPr id="6" name="사다리꼴 5">
              <a:extLst>
                <a:ext uri="{FF2B5EF4-FFF2-40B4-BE49-F238E27FC236}">
                  <a16:creationId xmlns:a16="http://schemas.microsoft.com/office/drawing/2014/main" id="{5AD98DBF-2811-4A7B-AEE3-F831B80DAFB0}"/>
                </a:ext>
              </a:extLst>
            </p:cNvPr>
            <p:cNvSpPr/>
            <p:nvPr/>
          </p:nvSpPr>
          <p:spPr>
            <a:xfrm rot="16200000" flipH="1">
              <a:off x="3152480" y="2879982"/>
              <a:ext cx="2996532" cy="420167"/>
            </a:xfrm>
            <a:prstGeom prst="trapezoid">
              <a:avLst>
                <a:gd name="adj" fmla="val 142234"/>
              </a:avLst>
            </a:prstGeom>
            <a:gradFill flip="none" rotWithShape="1">
              <a:gsLst>
                <a:gs pos="100000">
                  <a:schemeClr val="bg2">
                    <a:lumMod val="75000"/>
                  </a:schemeClr>
                </a:gs>
                <a:gs pos="0">
                  <a:srgbClr val="19264B">
                    <a:tint val="44500"/>
                    <a:satMod val="160000"/>
                  </a:srgbClr>
                </a:gs>
                <a:gs pos="38000">
                  <a:srgbClr val="A5A9B4"/>
                </a:gs>
                <a:gs pos="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6022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16"/>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82" name="Google Shape;82;p16"/>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
        <p:nvSpPr>
          <p:cNvPr id="83" name="Google Shape;83;p16"/>
          <p:cNvSpPr txBox="1"/>
          <p:nvPr/>
        </p:nvSpPr>
        <p:spPr>
          <a:xfrm>
            <a:off x="1408975" y="306875"/>
            <a:ext cx="49794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dirty="0">
                <a:solidFill>
                  <a:srgbClr val="19264B"/>
                </a:solidFill>
                <a:latin typeface="NanumGothic ExtraBold"/>
                <a:ea typeface="NanumGothic ExtraBold"/>
                <a:cs typeface="NanumGothic ExtraBold"/>
                <a:sym typeface="NanumGothic ExtraBold"/>
              </a:rPr>
              <a:t>이하윤 </a:t>
            </a:r>
            <a:r>
              <a:rPr lang="ko-KR" altLang="en-US" sz="2000" dirty="0" err="1">
                <a:solidFill>
                  <a:srgbClr val="19264B"/>
                </a:solidFill>
                <a:latin typeface="NanumGothic ExtraBold"/>
                <a:ea typeface="NanumGothic ExtraBold"/>
                <a:cs typeface="NanumGothic ExtraBold"/>
                <a:sym typeface="NanumGothic ExtraBold"/>
              </a:rPr>
              <a:t>스터디원</a:t>
            </a:r>
            <a:r>
              <a:rPr lang="ko-KR" altLang="en-US" sz="2000" dirty="0">
                <a:solidFill>
                  <a:srgbClr val="19264B"/>
                </a:solidFill>
                <a:latin typeface="NanumGothic ExtraBold"/>
                <a:ea typeface="NanumGothic ExtraBold"/>
                <a:cs typeface="NanumGothic ExtraBold"/>
                <a:sym typeface="NanumGothic ExtraBold"/>
              </a:rPr>
              <a:t> 발표</a:t>
            </a:r>
            <a:endParaRPr sz="2000" dirty="0">
              <a:solidFill>
                <a:srgbClr val="19264B"/>
              </a:solidFill>
              <a:latin typeface="NanumGothic ExtraBold"/>
              <a:ea typeface="NanumGothic ExtraBold"/>
              <a:cs typeface="NanumGothic ExtraBold"/>
              <a:sym typeface="NanumGothic ExtraBold"/>
            </a:endParaRPr>
          </a:p>
        </p:txBody>
      </p:sp>
      <p:sp>
        <p:nvSpPr>
          <p:cNvPr id="18" name="TextBox 17">
            <a:extLst>
              <a:ext uri="{FF2B5EF4-FFF2-40B4-BE49-F238E27FC236}">
                <a16:creationId xmlns:a16="http://schemas.microsoft.com/office/drawing/2014/main" id="{CF16B67E-828A-4305-ADF6-9630A6483076}"/>
              </a:ext>
            </a:extLst>
          </p:cNvPr>
          <p:cNvSpPr txBox="1"/>
          <p:nvPr/>
        </p:nvSpPr>
        <p:spPr>
          <a:xfrm>
            <a:off x="1408975" y="1071878"/>
            <a:ext cx="6624682" cy="646331"/>
          </a:xfrm>
          <a:prstGeom prst="rect">
            <a:avLst/>
          </a:prstGeom>
          <a:noFill/>
        </p:spPr>
        <p:txBody>
          <a:bodyPr wrap="square">
            <a:spAutoFit/>
          </a:bodyPr>
          <a:lstStyle/>
          <a:p>
            <a:pPr marL="0" lvl="0" indent="0" algn="l" rtl="0">
              <a:spcBef>
                <a:spcPts val="0"/>
              </a:spcBef>
              <a:spcAft>
                <a:spcPts val="0"/>
              </a:spcAft>
              <a:buNone/>
            </a:pPr>
            <a:r>
              <a:rPr lang="en-US" altLang="ko-KR" sz="1800" b="1" dirty="0">
                <a:solidFill>
                  <a:srgbClr val="19264B"/>
                </a:solidFill>
                <a:latin typeface="12롯데마트드림Medium" panose="02020603020101020101" pitchFamily="18" charset="-127"/>
                <a:ea typeface="12롯데마트드림Medium" panose="02020603020101020101" pitchFamily="18" charset="-127"/>
              </a:rPr>
              <a:t>Lecture 9.1 - How Expressive are Graph Neural Networks</a:t>
            </a:r>
          </a:p>
          <a:p>
            <a:pPr marL="0" lvl="0" indent="0" algn="l" rtl="0">
              <a:spcBef>
                <a:spcPts val="0"/>
              </a:spcBef>
              <a:spcAft>
                <a:spcPts val="0"/>
              </a:spcAft>
              <a:buNone/>
            </a:pPr>
            <a:r>
              <a:rPr lang="en-US" altLang="ko-KR" sz="1800" b="1" dirty="0">
                <a:solidFill>
                  <a:srgbClr val="19264B"/>
                </a:solidFill>
                <a:latin typeface="12롯데마트드림Medium" panose="02020603020101020101" pitchFamily="18" charset="-127"/>
                <a:ea typeface="12롯데마트드림Medium" panose="02020603020101020101" pitchFamily="18" charset="-127"/>
              </a:rPr>
              <a:t>Lecture 9.2 - Designing the Most Powerful GNNs</a:t>
            </a:r>
          </a:p>
        </p:txBody>
      </p:sp>
      <p:grpSp>
        <p:nvGrpSpPr>
          <p:cNvPr id="14" name="그룹 13">
            <a:extLst>
              <a:ext uri="{FF2B5EF4-FFF2-40B4-BE49-F238E27FC236}">
                <a16:creationId xmlns:a16="http://schemas.microsoft.com/office/drawing/2014/main" id="{91D4AEC2-9963-4F14-9FB0-B19ACECCE718}"/>
              </a:ext>
            </a:extLst>
          </p:cNvPr>
          <p:cNvGrpSpPr/>
          <p:nvPr/>
        </p:nvGrpSpPr>
        <p:grpSpPr>
          <a:xfrm>
            <a:off x="1460097" y="2032906"/>
            <a:ext cx="7292730" cy="2124000"/>
            <a:chOff x="1460097" y="1812471"/>
            <a:chExt cx="7292730" cy="2124000"/>
          </a:xfrm>
        </p:grpSpPr>
        <p:pic>
          <p:nvPicPr>
            <p:cNvPr id="9" name="그림 8">
              <a:extLst>
                <a:ext uri="{FF2B5EF4-FFF2-40B4-BE49-F238E27FC236}">
                  <a16:creationId xmlns:a16="http://schemas.microsoft.com/office/drawing/2014/main" id="{2D28F8DF-1F09-41F0-892E-DB55E5AB5D65}"/>
                </a:ext>
              </a:extLst>
            </p:cNvPr>
            <p:cNvPicPr>
              <a:picLocks noChangeAspect="1"/>
            </p:cNvPicPr>
            <p:nvPr/>
          </p:nvPicPr>
          <p:blipFill>
            <a:blip r:embed="rId4"/>
            <a:stretch>
              <a:fillRect/>
            </a:stretch>
          </p:blipFill>
          <p:spPr>
            <a:xfrm>
              <a:off x="1460097" y="1812471"/>
              <a:ext cx="3607260" cy="2124000"/>
            </a:xfrm>
            <a:prstGeom prst="rect">
              <a:avLst/>
            </a:prstGeom>
            <a:ln w="28575">
              <a:solidFill>
                <a:schemeClr val="bg2">
                  <a:lumMod val="20000"/>
                  <a:lumOff val="80000"/>
                </a:schemeClr>
              </a:solidFill>
            </a:ln>
          </p:spPr>
        </p:pic>
        <p:pic>
          <p:nvPicPr>
            <p:cNvPr id="11" name="그림 10">
              <a:extLst>
                <a:ext uri="{FF2B5EF4-FFF2-40B4-BE49-F238E27FC236}">
                  <a16:creationId xmlns:a16="http://schemas.microsoft.com/office/drawing/2014/main" id="{0B0D9A8E-9273-4746-B31E-5772AAFB09E1}"/>
                </a:ext>
              </a:extLst>
            </p:cNvPr>
            <p:cNvPicPr>
              <a:picLocks noChangeAspect="1"/>
            </p:cNvPicPr>
            <p:nvPr/>
          </p:nvPicPr>
          <p:blipFill>
            <a:blip r:embed="rId5"/>
            <a:stretch>
              <a:fillRect/>
            </a:stretch>
          </p:blipFill>
          <p:spPr>
            <a:xfrm>
              <a:off x="5171586" y="1812471"/>
              <a:ext cx="3581241" cy="2124000"/>
            </a:xfrm>
            <a:prstGeom prst="rect">
              <a:avLst/>
            </a:prstGeom>
            <a:ln w="28575">
              <a:solidFill>
                <a:schemeClr val="bg2">
                  <a:lumMod val="20000"/>
                  <a:lumOff val="80000"/>
                </a:schemeClr>
              </a:solidFill>
            </a:ln>
          </p:spPr>
        </p:pic>
      </p:grpSp>
    </p:spTree>
    <p:extLst>
      <p:ext uri="{BB962C8B-B14F-4D97-AF65-F5344CB8AC3E}">
        <p14:creationId xmlns:p14="http://schemas.microsoft.com/office/powerpoint/2010/main" val="171790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16"/>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pic>
        <p:nvPicPr>
          <p:cNvPr id="82" name="Google Shape;82;p16"/>
          <p:cNvPicPr preferRelativeResize="0"/>
          <p:nvPr/>
        </p:nvPicPr>
        <p:blipFill>
          <a:blip r:embed="rId3">
            <a:alphaModFix/>
          </a:blip>
          <a:stretch>
            <a:fillRect/>
          </a:stretch>
        </p:blipFill>
        <p:spPr>
          <a:xfrm rot="5400000">
            <a:off x="-928700" y="3071650"/>
            <a:ext cx="3038475" cy="1181100"/>
          </a:xfrm>
          <a:prstGeom prst="rect">
            <a:avLst/>
          </a:prstGeom>
          <a:noFill/>
          <a:ln>
            <a:noFill/>
          </a:ln>
        </p:spPr>
      </p:pic>
      <p:sp>
        <p:nvSpPr>
          <p:cNvPr id="83" name="Google Shape;83;p16"/>
          <p:cNvSpPr txBox="1"/>
          <p:nvPr/>
        </p:nvSpPr>
        <p:spPr>
          <a:xfrm>
            <a:off x="1408975" y="306875"/>
            <a:ext cx="49794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dirty="0" err="1">
                <a:solidFill>
                  <a:srgbClr val="19264B"/>
                </a:solidFill>
                <a:latin typeface="NanumGothic ExtraBold"/>
                <a:ea typeface="NanumGothic ExtraBold"/>
                <a:cs typeface="NanumGothic ExtraBold"/>
                <a:sym typeface="NanumGothic ExtraBold"/>
              </a:rPr>
              <a:t>배병현</a:t>
            </a:r>
            <a:r>
              <a:rPr lang="ko-KR" altLang="en-US" sz="2000" dirty="0">
                <a:solidFill>
                  <a:srgbClr val="19264B"/>
                </a:solidFill>
                <a:latin typeface="NanumGothic ExtraBold"/>
                <a:ea typeface="NanumGothic ExtraBold"/>
                <a:cs typeface="NanumGothic ExtraBold"/>
                <a:sym typeface="NanumGothic ExtraBold"/>
              </a:rPr>
              <a:t> </a:t>
            </a:r>
            <a:r>
              <a:rPr lang="ko-KR" altLang="en-US" sz="2000" dirty="0" err="1">
                <a:solidFill>
                  <a:srgbClr val="19264B"/>
                </a:solidFill>
                <a:latin typeface="NanumGothic ExtraBold"/>
                <a:ea typeface="NanumGothic ExtraBold"/>
                <a:cs typeface="NanumGothic ExtraBold"/>
                <a:sym typeface="NanumGothic ExtraBold"/>
              </a:rPr>
              <a:t>스터디원</a:t>
            </a:r>
            <a:r>
              <a:rPr lang="ko-KR" altLang="en-US" sz="2000" dirty="0">
                <a:solidFill>
                  <a:srgbClr val="19264B"/>
                </a:solidFill>
                <a:latin typeface="NanumGothic ExtraBold"/>
                <a:ea typeface="NanumGothic ExtraBold"/>
                <a:cs typeface="NanumGothic ExtraBold"/>
                <a:sym typeface="NanumGothic ExtraBold"/>
              </a:rPr>
              <a:t> 발표</a:t>
            </a:r>
            <a:endParaRPr sz="2000" dirty="0">
              <a:solidFill>
                <a:srgbClr val="19264B"/>
              </a:solidFill>
              <a:latin typeface="NanumGothic ExtraBold"/>
              <a:ea typeface="NanumGothic ExtraBold"/>
              <a:cs typeface="NanumGothic ExtraBold"/>
              <a:sym typeface="NanumGothic ExtraBold"/>
            </a:endParaRPr>
          </a:p>
        </p:txBody>
      </p:sp>
      <p:sp>
        <p:nvSpPr>
          <p:cNvPr id="18" name="TextBox 17">
            <a:extLst>
              <a:ext uri="{FF2B5EF4-FFF2-40B4-BE49-F238E27FC236}">
                <a16:creationId xmlns:a16="http://schemas.microsoft.com/office/drawing/2014/main" id="{CF16B67E-828A-4305-ADF6-9630A6483076}"/>
              </a:ext>
            </a:extLst>
          </p:cNvPr>
          <p:cNvSpPr txBox="1"/>
          <p:nvPr/>
        </p:nvSpPr>
        <p:spPr>
          <a:xfrm>
            <a:off x="1408975" y="1055550"/>
            <a:ext cx="6624682" cy="646331"/>
          </a:xfrm>
          <a:prstGeom prst="rect">
            <a:avLst/>
          </a:prstGeom>
          <a:noFill/>
        </p:spPr>
        <p:txBody>
          <a:bodyPr wrap="square">
            <a:spAutoFit/>
          </a:bodyPr>
          <a:lstStyle/>
          <a:p>
            <a:pPr marL="0" lvl="0" indent="0" algn="l" rtl="0">
              <a:spcBef>
                <a:spcPts val="0"/>
              </a:spcBef>
              <a:spcAft>
                <a:spcPts val="0"/>
              </a:spcAft>
              <a:buNone/>
            </a:pPr>
            <a:r>
              <a:rPr lang="en-US" altLang="ko-KR" sz="1800" b="1" dirty="0">
                <a:solidFill>
                  <a:srgbClr val="19264B"/>
                </a:solidFill>
                <a:latin typeface="12롯데마트드림Medium" panose="02020603020101020101" pitchFamily="18" charset="-127"/>
                <a:ea typeface="12롯데마트드림Medium" panose="02020603020101020101" pitchFamily="18" charset="-127"/>
              </a:rPr>
              <a:t>Lecture 15.1 - Deep Generative Models for Graphs</a:t>
            </a:r>
          </a:p>
          <a:p>
            <a:pPr marL="0" lvl="0" indent="0" algn="l" rtl="0">
              <a:spcBef>
                <a:spcPts val="0"/>
              </a:spcBef>
              <a:spcAft>
                <a:spcPts val="0"/>
              </a:spcAft>
              <a:buNone/>
            </a:pPr>
            <a:r>
              <a:rPr lang="en-US" altLang="ko-KR" sz="1800" b="1" dirty="0">
                <a:solidFill>
                  <a:srgbClr val="19264B"/>
                </a:solidFill>
                <a:latin typeface="12롯데마트드림Medium" panose="02020603020101020101" pitchFamily="18" charset="-127"/>
                <a:ea typeface="12롯데마트드림Medium" panose="02020603020101020101" pitchFamily="18" charset="-127"/>
              </a:rPr>
              <a:t>Lecture 15.2 - Graph RNN: Generating Realistic Graphs</a:t>
            </a:r>
          </a:p>
        </p:txBody>
      </p:sp>
      <p:pic>
        <p:nvPicPr>
          <p:cNvPr id="15" name="그림 14">
            <a:extLst>
              <a:ext uri="{FF2B5EF4-FFF2-40B4-BE49-F238E27FC236}">
                <a16:creationId xmlns:a16="http://schemas.microsoft.com/office/drawing/2014/main" id="{5653362D-24F4-4179-9561-5F73859AF85B}"/>
              </a:ext>
            </a:extLst>
          </p:cNvPr>
          <p:cNvPicPr>
            <a:picLocks noChangeAspect="1"/>
          </p:cNvPicPr>
          <p:nvPr/>
        </p:nvPicPr>
        <p:blipFill>
          <a:blip r:embed="rId4"/>
          <a:stretch>
            <a:fillRect/>
          </a:stretch>
        </p:blipFill>
        <p:spPr>
          <a:xfrm>
            <a:off x="1473921" y="1912166"/>
            <a:ext cx="3466931" cy="2304000"/>
          </a:xfrm>
          <a:prstGeom prst="rect">
            <a:avLst/>
          </a:prstGeom>
          <a:ln w="38100">
            <a:solidFill>
              <a:schemeClr val="bg2">
                <a:lumMod val="20000"/>
                <a:lumOff val="80000"/>
              </a:schemeClr>
            </a:solidFill>
          </a:ln>
        </p:spPr>
      </p:pic>
      <p:pic>
        <p:nvPicPr>
          <p:cNvPr id="17" name="그림 16">
            <a:extLst>
              <a:ext uri="{FF2B5EF4-FFF2-40B4-BE49-F238E27FC236}">
                <a16:creationId xmlns:a16="http://schemas.microsoft.com/office/drawing/2014/main" id="{2D3C06FD-07E0-43C8-8043-C68BA4D3A03B}"/>
              </a:ext>
            </a:extLst>
          </p:cNvPr>
          <p:cNvPicPr>
            <a:picLocks noChangeAspect="1"/>
          </p:cNvPicPr>
          <p:nvPr/>
        </p:nvPicPr>
        <p:blipFill>
          <a:blip r:embed="rId5"/>
          <a:stretch>
            <a:fillRect/>
          </a:stretch>
        </p:blipFill>
        <p:spPr>
          <a:xfrm>
            <a:off x="5110074" y="1912166"/>
            <a:ext cx="3769791" cy="2304000"/>
          </a:xfrm>
          <a:prstGeom prst="rect">
            <a:avLst/>
          </a:prstGeom>
          <a:ln w="38100">
            <a:solidFill>
              <a:schemeClr val="bg2">
                <a:lumMod val="20000"/>
                <a:lumOff val="80000"/>
              </a:schemeClr>
            </a:solidFill>
          </a:ln>
        </p:spPr>
      </p:pic>
    </p:spTree>
    <p:extLst>
      <p:ext uri="{BB962C8B-B14F-4D97-AF65-F5344CB8AC3E}">
        <p14:creationId xmlns:p14="http://schemas.microsoft.com/office/powerpoint/2010/main" val="166640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diz X ICONIX">
            <a:extLst>
              <a:ext uri="{FF2B5EF4-FFF2-40B4-BE49-F238E27FC236}">
                <a16:creationId xmlns:a16="http://schemas.microsoft.com/office/drawing/2014/main" id="{D143F05D-06C9-4F41-AB22-B159210E66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12" b="98238" l="2829" r="95260">
                        <a14:foregroundMark x1="45489" y1="88656" x2="36239" y2="92401"/>
                        <a14:foregroundMark x1="36239" y1="92401" x2="31193" y2="98238"/>
                        <a14:foregroundMark x1="28287" y1="90859" x2="28287" y2="90859"/>
                        <a14:foregroundMark x1="19572" y1="91850" x2="26070" y2="96366"/>
                        <a14:foregroundMark x1="62156" y1="47467" x2="87232" y2="44604"/>
                        <a14:foregroundMark x1="87232" y1="44604" x2="86927" y2="42621"/>
                        <a14:foregroundMark x1="8180" y1="36454" x2="14220" y2="26211"/>
                        <a14:foregroundMark x1="14220" y1="26211" x2="18272" y2="37445"/>
                        <a14:foregroundMark x1="18272" y1="37445" x2="25841" y2="31938"/>
                        <a14:foregroundMark x1="25841" y1="31938" x2="16743" y2="33370"/>
                        <a14:foregroundMark x1="16743" y1="33370" x2="7569" y2="46696"/>
                        <a14:foregroundMark x1="7569" y1="46696" x2="4587" y2="54185"/>
                        <a14:foregroundMark x1="8410" y1="33480" x2="16284" y2="40198"/>
                        <a14:foregroundMark x1="16284" y1="40198" x2="18043" y2="38877"/>
                        <a14:foregroundMark x1="20642" y1="27313" x2="12462" y2="46476"/>
                        <a14:foregroundMark x1="14832" y1="24890" x2="24541" y2="37885"/>
                        <a14:foregroundMark x1="12462" y1="44493" x2="25765" y2="48678"/>
                        <a14:foregroundMark x1="7492" y1="42070" x2="16055" y2="41630"/>
                        <a14:foregroundMark x1="16055" y1="41630" x2="18960" y2="41630"/>
                        <a14:foregroundMark x1="229" y1="42070" x2="2829" y2="28194"/>
                        <a14:foregroundMark x1="2829" y1="28194" x2="8257" y2="19493"/>
                        <a14:foregroundMark x1="8257" y1="19493" x2="10550" y2="17511"/>
                        <a14:foregroundMark x1="9939" y1="27313" x2="21177" y2="23458"/>
                        <a14:foregroundMark x1="61544" y1="40419" x2="73089" y2="47797"/>
                        <a14:foregroundMark x1="73089" y1="47797" x2="88226" y2="50000"/>
                        <a14:foregroundMark x1="80734" y1="44273" x2="60856" y2="44493"/>
                        <a14:foregroundMark x1="60856" y1="44493" x2="72936" y2="45264"/>
                        <a14:foregroundMark x1="72936" y1="45264" x2="80046" y2="42621"/>
                        <a14:foregroundMark x1="76682" y1="42621" x2="65979" y2="42621"/>
                        <a14:foregroundMark x1="65979" y1="42621" x2="84709" y2="39537"/>
                        <a14:foregroundMark x1="84709" y1="39537" x2="78211" y2="46696"/>
                        <a14:foregroundMark x1="78211" y1="46696" x2="87232" y2="45925"/>
                        <a14:foregroundMark x1="87232" y1="45925" x2="88456" y2="48899"/>
                        <a14:foregroundMark x1="88456" y1="45815" x2="61315" y2="47577"/>
                        <a14:foregroundMark x1="61315" y1="47577" x2="60627" y2="43062"/>
                        <a14:foregroundMark x1="61315" y1="41300" x2="70183" y2="49009"/>
                        <a14:foregroundMark x1="70183" y1="49009" x2="85321" y2="49009"/>
                        <a14:foregroundMark x1="60321" y1="47687" x2="77523" y2="48899"/>
                        <a14:foregroundMark x1="59786" y1="50000" x2="68731" y2="48238"/>
                        <a14:foregroundMark x1="68731" y1="48238" x2="72706" y2="48238"/>
                        <a14:foregroundMark x1="56728" y1="50991" x2="80352" y2="48458"/>
                        <a14:foregroundMark x1="80352" y1="48458" x2="82645" y2="48458"/>
                        <a14:foregroundMark x1="66131" y1="39427" x2="95260" y2="40639"/>
                        <a14:foregroundMark x1="82263" y1="40859" x2="89908" y2="44493"/>
                        <a14:foregroundMark x1="9862" y1="46696" x2="9404" y2="33150"/>
                        <a14:foregroundMark x1="9404" y1="33150" x2="14985" y2="24339"/>
                        <a14:foregroundMark x1="14985" y1="24339" x2="15214" y2="24119"/>
                        <a14:foregroundMark x1="14297" y1="26872" x2="6498" y2="36123"/>
                        <a14:foregroundMark x1="6498" y1="36123" x2="5352" y2="45044"/>
                        <a14:foregroundMark x1="9862" y1="29515" x2="3211" y2="38877"/>
                        <a14:foregroundMark x1="3211" y1="38877" x2="3135" y2="40859"/>
                        <a14:foregroundMark x1="90291" y1="44053" x2="86391" y2="51211"/>
                      </a14:backgroundRemoval>
                    </a14:imgEffect>
                  </a14:imgLayer>
                </a14:imgProps>
              </a:ext>
              <a:ext uri="{28A0092B-C50C-407E-A947-70E740481C1C}">
                <a14:useLocalDpi xmlns:a14="http://schemas.microsoft.com/office/drawing/2010/main" val="0"/>
              </a:ext>
            </a:extLst>
          </a:blip>
          <a:srcRect/>
          <a:stretch>
            <a:fillRect/>
          </a:stretch>
        </p:blipFill>
        <p:spPr bwMode="auto">
          <a:xfrm>
            <a:off x="2938887" y="1719743"/>
            <a:ext cx="4931690" cy="342375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0;p16">
            <a:extLst>
              <a:ext uri="{FF2B5EF4-FFF2-40B4-BE49-F238E27FC236}">
                <a16:creationId xmlns:a16="http://schemas.microsoft.com/office/drawing/2014/main" id="{EE018AE0-8EB1-4254-9E4F-0556C7878CCD}"/>
              </a:ext>
            </a:extLst>
          </p:cNvPr>
          <p:cNvSpPr/>
          <p:nvPr/>
        </p:nvSpPr>
        <p:spPr>
          <a:xfrm>
            <a:off x="0" y="-37950"/>
            <a:ext cx="1181100" cy="5219400"/>
          </a:xfrm>
          <a:prstGeom prst="rect">
            <a:avLst/>
          </a:prstGeom>
          <a:solidFill>
            <a:srgbClr val="192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82;p16">
            <a:extLst>
              <a:ext uri="{FF2B5EF4-FFF2-40B4-BE49-F238E27FC236}">
                <a16:creationId xmlns:a16="http://schemas.microsoft.com/office/drawing/2014/main" id="{9438310A-525F-46CC-8247-AD86F3C3B480}"/>
              </a:ext>
            </a:extLst>
          </p:cNvPr>
          <p:cNvPicPr preferRelativeResize="0"/>
          <p:nvPr/>
        </p:nvPicPr>
        <p:blipFill>
          <a:blip r:embed="rId4">
            <a:alphaModFix/>
          </a:blip>
          <a:stretch>
            <a:fillRect/>
          </a:stretch>
        </p:blipFill>
        <p:spPr>
          <a:xfrm rot="5400000">
            <a:off x="-928700" y="3071650"/>
            <a:ext cx="3038475" cy="1181100"/>
          </a:xfrm>
          <a:prstGeom prst="rect">
            <a:avLst/>
          </a:prstGeom>
          <a:noFill/>
          <a:ln>
            <a:noFill/>
          </a:ln>
        </p:spPr>
      </p:pic>
      <p:cxnSp>
        <p:nvCxnSpPr>
          <p:cNvPr id="5" name="Google Shape;81;p16">
            <a:extLst>
              <a:ext uri="{FF2B5EF4-FFF2-40B4-BE49-F238E27FC236}">
                <a16:creationId xmlns:a16="http://schemas.microsoft.com/office/drawing/2014/main" id="{AA844908-63BF-4777-A5DE-9B9D67B13907}"/>
              </a:ext>
            </a:extLst>
          </p:cNvPr>
          <p:cNvCxnSpPr/>
          <p:nvPr/>
        </p:nvCxnSpPr>
        <p:spPr>
          <a:xfrm>
            <a:off x="172875" y="-37950"/>
            <a:ext cx="0" cy="21870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1681959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239</Words>
  <Application>Microsoft Office PowerPoint</Application>
  <PresentationFormat>화면 슬라이드 쇼(16:9)</PresentationFormat>
  <Paragraphs>37</Paragraphs>
  <Slides>7</Slides>
  <Notes>6</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7</vt:i4>
      </vt:variant>
    </vt:vector>
  </HeadingPairs>
  <TitlesOfParts>
    <vt:vector size="12" baseType="lpstr">
      <vt:lpstr>Arial</vt:lpstr>
      <vt:lpstr>12롯데마트드림Medium</vt:lpstr>
      <vt:lpstr>NanumGothic ExtraBold</vt:lpstr>
      <vt:lpstr>Roboto</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Becky</dc:creator>
  <cp:lastModifiedBy>권예진</cp:lastModifiedBy>
  <cp:revision>7</cp:revision>
  <dcterms:modified xsi:type="dcterms:W3CDTF">2022-05-09T14:34:36Z</dcterms:modified>
</cp:coreProperties>
</file>